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8" r:id="rId4"/>
  </p:sldMasterIdLst>
  <p:notesMasterIdLst>
    <p:notesMasterId r:id="rId29"/>
  </p:notesMasterIdLst>
  <p:handoutMasterIdLst>
    <p:handoutMasterId r:id="rId30"/>
  </p:handoutMasterIdLst>
  <p:sldIdLst>
    <p:sldId id="410" r:id="rId5"/>
    <p:sldId id="383" r:id="rId6"/>
    <p:sldId id="397" r:id="rId7"/>
    <p:sldId id="409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391" r:id="rId19"/>
    <p:sldId id="421" r:id="rId20"/>
    <p:sldId id="408" r:id="rId21"/>
    <p:sldId id="407" r:id="rId22"/>
    <p:sldId id="422" r:id="rId23"/>
    <p:sldId id="423" r:id="rId24"/>
    <p:sldId id="424" r:id="rId25"/>
    <p:sldId id="425" r:id="rId26"/>
    <p:sldId id="426" r:id="rId27"/>
    <p:sldId id="3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6327" autoAdjust="0"/>
  </p:normalViewPr>
  <p:slideViewPr>
    <p:cSldViewPr snapToGrid="0">
      <p:cViewPr varScale="1">
        <p:scale>
          <a:sx n="81" d="100"/>
          <a:sy n="81" d="100"/>
        </p:scale>
        <p:origin x="643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31-Jul-25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31-Jul-25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hiimanshuu0406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U.S. Airline Performance &amp; Delay Analysis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E637F-69CC-266C-F7DE-A42829E872FF}"/>
              </a:ext>
            </a:extLst>
          </p:cNvPr>
          <p:cNvSpPr txBox="1"/>
          <p:nvPr/>
        </p:nvSpPr>
        <p:spPr>
          <a:xfrm>
            <a:off x="6309904" y="460415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Data-Driven Dashboard using </a:t>
            </a:r>
            <a:r>
              <a:rPr lang="en-US" b="1" dirty="0">
                <a:solidFill>
                  <a:schemeClr val="bg1"/>
                </a:solidFill>
              </a:rPr>
              <a:t>PostgreSQL + Tableau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C73A-8EA5-CAE2-2E95-FA20984F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778365" cy="542003"/>
          </a:xfrm>
        </p:spPr>
        <p:txBody>
          <a:bodyPr/>
          <a:lstStyle/>
          <a:p>
            <a:r>
              <a:rPr lang="en-US" sz="3600" dirty="0"/>
              <a:t>Chart 5- Delay Comparison by Airline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7F59BF-8BBE-89A4-B52F-85D579A594A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0" b="4811"/>
          <a:stretch>
            <a:fillRect/>
          </a:stretch>
        </p:blipFill>
        <p:spPr>
          <a:xfrm>
            <a:off x="25138" y="743293"/>
            <a:ext cx="8273152" cy="555898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A0ED2-FE00-24A0-98A8-0D3FF21C88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770303" y="2095389"/>
            <a:ext cx="4490827" cy="45033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This chart shows delay comparison by airline.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highest average delay due to Air System is in Spirit Airlines with average of 27.51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Due to Airline Delay it is in Delta Airlines with average of 22.94.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Due to Late Aircraft Delay it is Frontier Airline with 26.90.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 Security Delay it is Alaska Airlines with 0.26.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Due to Weather Delay it is American Eagle with 6.64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824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E424-A2FC-5A00-27BD-B0C39CC5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80166"/>
            <a:ext cx="11302267" cy="419455"/>
          </a:xfrm>
        </p:spPr>
        <p:txBody>
          <a:bodyPr/>
          <a:lstStyle/>
          <a:p>
            <a:r>
              <a:rPr lang="en-US" sz="3600" dirty="0"/>
              <a:t>Chart 6- Top 10 Airlines with the Highest Total Delay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BCE8F-9BD8-F321-7497-17E95E7DFD7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77937" y="2925878"/>
            <a:ext cx="3618690" cy="35974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 top it is Southwest Airlines with total delay of 12,371,384 mins.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 have American Airlines with total delay of 7,831,435 mins.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on 10</a:t>
            </a:r>
            <a:r>
              <a:rPr lang="en-US" baseline="30000" dirty="0"/>
              <a:t>th</a:t>
            </a:r>
            <a:r>
              <a:rPr lang="en-US" dirty="0"/>
              <a:t> position we have US Airways with total delay of 1,838,065 mins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5B1B1E-49E6-2060-F153-885A021D812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31809" y="779691"/>
            <a:ext cx="8146127" cy="5998143"/>
          </a:xfrm>
        </p:spPr>
      </p:pic>
    </p:spTree>
    <p:extLst>
      <p:ext uri="{BB962C8B-B14F-4D97-AF65-F5344CB8AC3E}">
        <p14:creationId xmlns:p14="http://schemas.microsoft.com/office/powerpoint/2010/main" val="168768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C88-5804-AC13-158E-EFFEDAFE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645698"/>
          </a:xfrm>
        </p:spPr>
        <p:txBody>
          <a:bodyPr/>
          <a:lstStyle/>
          <a:p>
            <a:r>
              <a:rPr lang="en-US" sz="3600" dirty="0"/>
              <a:t>Chart 7- Monthly Delay Trend by Type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FC8221-C0D4-257C-526F-62A078A0E70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6" b="3021"/>
          <a:stretch>
            <a:fillRect/>
          </a:stretch>
        </p:blipFill>
        <p:spPr>
          <a:xfrm>
            <a:off x="237160" y="2281287"/>
            <a:ext cx="10867616" cy="45767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EAF32-213C-E20D-6672-0C224B09C9D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9877" y="1451041"/>
            <a:ext cx="5687604" cy="1640951"/>
          </a:xfrm>
        </p:spPr>
        <p:txBody>
          <a:bodyPr/>
          <a:lstStyle/>
          <a:p>
            <a:r>
              <a:rPr lang="en-US" dirty="0"/>
              <a:t>Here we can see monthly delay trend based on type (in average)</a:t>
            </a:r>
          </a:p>
        </p:txBody>
      </p:sp>
    </p:spTree>
    <p:extLst>
      <p:ext uri="{BB962C8B-B14F-4D97-AF65-F5344CB8AC3E}">
        <p14:creationId xmlns:p14="http://schemas.microsoft.com/office/powerpoint/2010/main" val="277194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52EC-3427-8C0A-E4F4-6AC188C5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83899"/>
            <a:ext cx="10340733" cy="500106"/>
          </a:xfrm>
        </p:spPr>
        <p:txBody>
          <a:bodyPr/>
          <a:lstStyle/>
          <a:p>
            <a:r>
              <a:rPr lang="en-US" sz="3600" dirty="0"/>
              <a:t>Chart 8- Total Cancellations by Airline &amp; Reason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1AC973-AE8B-95EA-9FB5-E721B3981E0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" y="791853"/>
            <a:ext cx="8445687" cy="575977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9913F-2260-0AEF-D762-45BDD4F2089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50442" y="2657671"/>
            <a:ext cx="4490827" cy="35974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Southwest Airlines has the highest total cancellations among all airlines, with Weather Delay being the leading reason (8,843 cancellations), followed by Carrier-related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American Eagle and Atlantic Southeast Airlines also show significantly high cancellations, mainly driven by National Air System Delays and Carrier Delays,</a:t>
            </a:r>
          </a:p>
        </p:txBody>
      </p:sp>
    </p:spTree>
    <p:extLst>
      <p:ext uri="{BB962C8B-B14F-4D97-AF65-F5344CB8AC3E}">
        <p14:creationId xmlns:p14="http://schemas.microsoft.com/office/powerpoint/2010/main" val="222952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5689-753A-FE92-1EBF-F3C3E3D7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765"/>
            <a:ext cx="9778365" cy="547240"/>
          </a:xfrm>
        </p:spPr>
        <p:txBody>
          <a:bodyPr/>
          <a:lstStyle/>
          <a:p>
            <a:r>
              <a:rPr lang="en-US" sz="3600" dirty="0"/>
              <a:t>Chart 9- % of Flights Cancelled by Airline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BE6274-6247-58F4-460B-41560324885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4"/>
          <a:stretch>
            <a:fillRect/>
          </a:stretch>
        </p:blipFill>
        <p:spPr>
          <a:xfrm>
            <a:off x="508884" y="1044949"/>
            <a:ext cx="9242058" cy="55161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9A0C5-A386-2025-B2E1-85CB611C13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92289" y="3053597"/>
            <a:ext cx="4490827" cy="35974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American Eagle Airlines Inc. has the highest cancellation rate at 5.1%, indicating potential reliability concerns compared to other carriers.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Airlines like Hawaiian Airlines Inc. and Alaska Airlines Inc. show the lowest cancellation rates (below 0.5%), suggesting better operational consistency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96968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604135"/>
          </a:xfrm>
        </p:spPr>
        <p:txBody>
          <a:bodyPr/>
          <a:lstStyle/>
          <a:p>
            <a:r>
              <a:rPr lang="en-US" dirty="0"/>
              <a:t>SQL Insights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6635" y="2540316"/>
            <a:ext cx="3930978" cy="3700462"/>
          </a:xfrm>
        </p:spPr>
        <p:txBody>
          <a:bodyPr>
            <a:normAutofit/>
          </a:bodyPr>
          <a:lstStyle/>
          <a:p>
            <a:r>
              <a:rPr lang="en-US" dirty="0"/>
              <a:t>Peak month of travel is March with total flights 504,312</a:t>
            </a:r>
          </a:p>
          <a:p>
            <a:r>
              <a:rPr lang="en-US" dirty="0"/>
              <a:t>Low month travel is in February with total flights 429,191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F2CD194D-A5AB-AB6A-8A0D-DF0967A07C15}"/>
              </a:ext>
            </a:extLst>
          </p:cNvPr>
          <p:cNvSpPr txBox="1">
            <a:spLocks/>
          </p:cNvSpPr>
          <p:nvPr/>
        </p:nvSpPr>
        <p:spPr>
          <a:xfrm>
            <a:off x="594360" y="896020"/>
            <a:ext cx="4646943" cy="10240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Insight 1 Monthly Flight Volume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B9938-9653-DC8F-5B7B-FD0033A1C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6" t="19107" b="52440"/>
          <a:stretch>
            <a:fillRect/>
          </a:stretch>
        </p:blipFill>
        <p:spPr>
          <a:xfrm>
            <a:off x="5241303" y="238921"/>
            <a:ext cx="6950697" cy="2193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48A8E-BA50-45D2-A3D3-BF25FCFC7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30653" r="33652" b="11203"/>
          <a:stretch>
            <a:fillRect/>
          </a:stretch>
        </p:blipFill>
        <p:spPr>
          <a:xfrm>
            <a:off x="6096000" y="2589210"/>
            <a:ext cx="5165417" cy="42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3B54-68C2-4716-4BAC-057CF18B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2836997" cy="1961595"/>
          </a:xfrm>
        </p:spPr>
        <p:txBody>
          <a:bodyPr/>
          <a:lstStyle/>
          <a:p>
            <a:r>
              <a:rPr lang="en-US" sz="3200" dirty="0"/>
              <a:t>Insight 2 Airline Performance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8C6EC-7212-36D3-C671-2B4A833442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7" t="18086" b="32790"/>
          <a:stretch>
            <a:fillRect/>
          </a:stretch>
        </p:blipFill>
        <p:spPr>
          <a:xfrm>
            <a:off x="3289955" y="0"/>
            <a:ext cx="8740561" cy="24132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0AF82-28AA-0384-BFB4-9FCDBC854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5" t="18419" r="11055" b="12852"/>
          <a:stretch>
            <a:fillRect/>
          </a:stretch>
        </p:blipFill>
        <p:spPr>
          <a:xfrm>
            <a:off x="4496587" y="2243580"/>
            <a:ext cx="7695414" cy="4614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C20BB-521A-FD1A-CB35-8C49983C2893}"/>
              </a:ext>
            </a:extLst>
          </p:cNvPr>
          <p:cNvSpPr txBox="1"/>
          <p:nvPr/>
        </p:nvSpPr>
        <p:spPr>
          <a:xfrm>
            <a:off x="384143" y="2782421"/>
            <a:ext cx="40370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Highest number of flights are of </a:t>
            </a:r>
            <a:r>
              <a:rPr lang="en-US" sz="2000" b="1" dirty="0">
                <a:solidFill>
                  <a:schemeClr val="bg1"/>
                </a:solidFill>
              </a:rPr>
              <a:t>Southwest Airlines 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Followed by </a:t>
            </a:r>
            <a:r>
              <a:rPr lang="en-US" sz="2000" b="1" dirty="0">
                <a:solidFill>
                  <a:schemeClr val="bg1"/>
                </a:solidFill>
              </a:rPr>
              <a:t>Delat Airlines Inc.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And least is </a:t>
            </a:r>
            <a:r>
              <a:rPr lang="en-US" sz="2000" b="1" dirty="0">
                <a:solidFill>
                  <a:schemeClr val="bg1"/>
                </a:solidFill>
              </a:rPr>
              <a:t>Virgin America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927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76092"/>
            <a:ext cx="2827570" cy="1494596"/>
          </a:xfrm>
        </p:spPr>
        <p:txBody>
          <a:bodyPr/>
          <a:lstStyle/>
          <a:p>
            <a:r>
              <a:rPr lang="en-US" sz="3200" dirty="0"/>
              <a:t>Insight 3 Airport Performance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C89E2-C696-E8D5-7FB0-2337D8A4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5" t="36976" r="1088" b="30035"/>
          <a:stretch>
            <a:fillRect/>
          </a:stretch>
        </p:blipFill>
        <p:spPr>
          <a:xfrm>
            <a:off x="3157979" y="0"/>
            <a:ext cx="6466788" cy="2262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9386F1-5D45-CD94-C996-302285B66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2" t="19107" r="2377" b="10515"/>
          <a:stretch>
            <a:fillRect/>
          </a:stretch>
        </p:blipFill>
        <p:spPr>
          <a:xfrm>
            <a:off x="0" y="2182307"/>
            <a:ext cx="8550112" cy="4675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E69981-5CBA-A0C8-B850-9DC274EC2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9" t="23576" b="10791"/>
          <a:stretch>
            <a:fillRect/>
          </a:stretch>
        </p:blipFill>
        <p:spPr>
          <a:xfrm>
            <a:off x="8531258" y="2474052"/>
            <a:ext cx="2026763" cy="4393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4D1869-D78C-4ED9-4401-986EC0DEABE5}"/>
              </a:ext>
            </a:extLst>
          </p:cNvPr>
          <p:cNvSpPr txBox="1"/>
          <p:nvPr/>
        </p:nvSpPr>
        <p:spPr>
          <a:xfrm>
            <a:off x="10764301" y="4081805"/>
            <a:ext cx="142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17 rows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BFB039-AB9D-30BC-B70B-97F9F77A1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2" t="18969" r="2377" b="10790"/>
          <a:stretch>
            <a:fillRect/>
          </a:stretch>
        </p:blipFill>
        <p:spPr>
          <a:xfrm>
            <a:off x="0" y="2040902"/>
            <a:ext cx="8550112" cy="481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CFA24A-0A94-27ED-4E58-8B736F83C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2" t="19244" b="10516"/>
          <a:stretch>
            <a:fillRect/>
          </a:stretch>
        </p:blipFill>
        <p:spPr>
          <a:xfrm>
            <a:off x="8540685" y="2050329"/>
            <a:ext cx="2033048" cy="4817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99F16A-F65C-E60F-B650-0DF50AFA502B}"/>
              </a:ext>
            </a:extLst>
          </p:cNvPr>
          <p:cNvSpPr txBox="1"/>
          <p:nvPr/>
        </p:nvSpPr>
        <p:spPr>
          <a:xfrm>
            <a:off x="10573733" y="4264785"/>
            <a:ext cx="14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 – 34 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FA5DA-8BAC-FA4F-C046-70B1ACF9C828}"/>
              </a:ext>
            </a:extLst>
          </p:cNvPr>
          <p:cNvSpPr txBox="1"/>
          <p:nvPr/>
        </p:nvSpPr>
        <p:spPr>
          <a:xfrm>
            <a:off x="0" y="337802"/>
            <a:ext cx="70025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departure are from </a:t>
            </a:r>
            <a:r>
              <a:rPr lang="en-US" b="1" i="1" dirty="0">
                <a:solidFill>
                  <a:schemeClr val="bg1"/>
                </a:solidFill>
              </a:rPr>
              <a:t>Hartsfield-Jakson Atlanta Airport </a:t>
            </a:r>
            <a:r>
              <a:rPr lang="en-US" dirty="0">
                <a:solidFill>
                  <a:schemeClr val="bg1"/>
                </a:solidFill>
              </a:rPr>
              <a:t>(346,836)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Airport with best </a:t>
            </a:r>
            <a:r>
              <a:rPr lang="en-US" b="1" dirty="0">
                <a:solidFill>
                  <a:schemeClr val="bg1"/>
                </a:solidFill>
              </a:rPr>
              <a:t>On Time Performance </a:t>
            </a:r>
            <a:r>
              <a:rPr lang="en-US" dirty="0">
                <a:solidFill>
                  <a:schemeClr val="bg1"/>
                </a:solidFill>
              </a:rPr>
              <a:t>based on departure is </a:t>
            </a:r>
            <a:r>
              <a:rPr lang="en-US" b="1" i="1" dirty="0">
                <a:solidFill>
                  <a:schemeClr val="bg1"/>
                </a:solidFill>
              </a:rPr>
              <a:t>Salt Lake City International Airport</a:t>
            </a:r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305A-1E26-8102-2E95-4E8FEEA6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7717"/>
            <a:ext cx="2591900" cy="1680205"/>
          </a:xfrm>
        </p:spPr>
        <p:txBody>
          <a:bodyPr/>
          <a:lstStyle/>
          <a:p>
            <a:r>
              <a:rPr lang="en-US" sz="3200" dirty="0"/>
              <a:t>Insight 4 Total Sum of Each Delay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87232-8BC0-C354-6D98-E932F3003D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86470" y="3874416"/>
            <a:ext cx="7810500" cy="2511551"/>
          </a:xfrm>
        </p:spPr>
        <p:txBody>
          <a:bodyPr/>
          <a:lstStyle/>
          <a:p>
            <a:r>
              <a:rPr lang="en-US" dirty="0"/>
              <a:t>This query shows total minutes lost due each delay reason.</a:t>
            </a:r>
          </a:p>
          <a:p>
            <a:r>
              <a:rPr lang="en-US" dirty="0"/>
              <a:t>The most minutes lost were due to </a:t>
            </a:r>
            <a:r>
              <a:rPr lang="en-US" b="1" dirty="0"/>
              <a:t>Aircraft Delay.</a:t>
            </a:r>
          </a:p>
          <a:p>
            <a:r>
              <a:rPr lang="en-US" dirty="0"/>
              <a:t>Least delay causing reason is </a:t>
            </a:r>
            <a:r>
              <a:rPr lang="en-US" b="1" dirty="0"/>
              <a:t>Security Delay.</a:t>
            </a:r>
            <a:r>
              <a:rPr lang="en-US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612F3-3E35-6BC8-25C0-81263B4A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2" t="28602" b="23436"/>
          <a:stretch>
            <a:fillRect/>
          </a:stretch>
        </p:blipFill>
        <p:spPr>
          <a:xfrm>
            <a:off x="3289955" y="377793"/>
            <a:ext cx="8810920" cy="328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1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4496634"/>
          </a:xfrm>
        </p:spPr>
        <p:txBody>
          <a:bodyPr tIns="457200"/>
          <a:lstStyle/>
          <a:p>
            <a:r>
              <a:rPr lang="en-US" dirty="0"/>
              <a:t>Analyze flight performance data</a:t>
            </a:r>
          </a:p>
          <a:p>
            <a:r>
              <a:rPr lang="en-US" dirty="0"/>
              <a:t>Clean and transform raw datasets</a:t>
            </a:r>
          </a:p>
          <a:p>
            <a:r>
              <a:rPr lang="en-US" dirty="0"/>
              <a:t>Join related tables</a:t>
            </a:r>
          </a:p>
          <a:p>
            <a:r>
              <a:rPr lang="en-US" dirty="0"/>
              <a:t>Visualize key performance metrics</a:t>
            </a:r>
          </a:p>
          <a:p>
            <a:r>
              <a:rPr lang="en-US" dirty="0"/>
              <a:t>Identify high-delay routes and major cancellation reasons</a:t>
            </a:r>
          </a:p>
          <a:p>
            <a:r>
              <a:rPr lang="en-US" dirty="0"/>
              <a:t>Track trends over time</a:t>
            </a:r>
          </a:p>
        </p:txBody>
      </p:sp>
      <p:pic>
        <p:nvPicPr>
          <p:cNvPr id="1026" name="Picture 2" descr="U.S. airlines to defend $54 billion COVID-19 government lifeline | Reuters">
            <a:extLst>
              <a:ext uri="{FF2B5EF4-FFF2-40B4-BE49-F238E27FC236}">
                <a16:creationId xmlns:a16="http://schemas.microsoft.com/office/drawing/2014/main" id="{33FE52E0-0F0E-7681-35A8-B9C7AED8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14" y="3702377"/>
            <a:ext cx="4045261" cy="269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0527-F0FD-9467-5636-232A1AFA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616" y="2889977"/>
            <a:ext cx="4939666" cy="2542810"/>
          </a:xfrm>
        </p:spPr>
        <p:txBody>
          <a:bodyPr/>
          <a:lstStyle/>
          <a:p>
            <a:r>
              <a:rPr lang="en-US" sz="3200" dirty="0"/>
              <a:t>Insight 5 </a:t>
            </a:r>
            <a:br>
              <a:rPr lang="en-US" sz="3200" dirty="0"/>
            </a:br>
            <a:r>
              <a:rPr lang="en-US" sz="3200" dirty="0"/>
              <a:t>Average Delay per Flight for Each Reason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A7F42-14B5-340E-DA09-4821C3EDF86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30725" b="25787"/>
          <a:stretch>
            <a:fillRect/>
          </a:stretch>
        </p:blipFill>
        <p:spPr>
          <a:xfrm>
            <a:off x="168530" y="2238331"/>
            <a:ext cx="6191834" cy="452703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C26DF-22F0-9E7E-9CEB-48D5AF35FA2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124" y="92630"/>
            <a:ext cx="5198269" cy="33195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helps us understand which delay is more frequent per flight.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frequent delay per flight is </a:t>
            </a:r>
            <a:r>
              <a:rPr lang="en-US" b="1" dirty="0"/>
              <a:t>Aircraft Delay.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Least frequent delay per flight is </a:t>
            </a:r>
            <a:r>
              <a:rPr lang="en-US" b="1" dirty="0"/>
              <a:t>Security Delay.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57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99B2-4170-9485-143F-9425B1AE4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53704"/>
            <a:ext cx="2214828" cy="1680205"/>
          </a:xfrm>
        </p:spPr>
        <p:txBody>
          <a:bodyPr/>
          <a:lstStyle/>
          <a:p>
            <a:r>
              <a:rPr lang="en-US" sz="3200" dirty="0"/>
              <a:t>Insight 6 </a:t>
            </a:r>
            <a:br>
              <a:rPr lang="en-US" sz="3200" dirty="0"/>
            </a:br>
            <a:r>
              <a:rPr lang="en-US" sz="3200" dirty="0"/>
              <a:t>Delay Reasons by Airline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1D9E-BF04-A0CA-D455-DC35CC759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80049" y="2377502"/>
            <a:ext cx="3311951" cy="4247596"/>
          </a:xfrm>
        </p:spPr>
        <p:txBody>
          <a:bodyPr>
            <a:normAutofit/>
          </a:bodyPr>
          <a:lstStyle/>
          <a:p>
            <a:r>
              <a:rPr lang="en-US" sz="1800" dirty="0"/>
              <a:t>Due to </a:t>
            </a:r>
            <a:r>
              <a:rPr lang="en-US" sz="1800" b="1" dirty="0"/>
              <a:t>Air System Delay </a:t>
            </a:r>
            <a:r>
              <a:rPr lang="en-US" sz="1800" dirty="0"/>
              <a:t>the airlines which suffered the most is </a:t>
            </a:r>
            <a:r>
              <a:rPr lang="en-US" sz="1800" b="1" i="1" dirty="0"/>
              <a:t>Spirit Airlines.</a:t>
            </a:r>
          </a:p>
          <a:p>
            <a:r>
              <a:rPr lang="en-US" sz="1800" dirty="0"/>
              <a:t>Due to </a:t>
            </a:r>
            <a:r>
              <a:rPr lang="en-US" sz="1800" b="1" dirty="0"/>
              <a:t>Security Delay- </a:t>
            </a:r>
            <a:r>
              <a:rPr lang="en-US" sz="1800" b="1" i="1" dirty="0"/>
              <a:t>JetBlue Airways </a:t>
            </a:r>
            <a:r>
              <a:rPr lang="en-US" sz="1800" dirty="0"/>
              <a:t>and </a:t>
            </a:r>
            <a:r>
              <a:rPr lang="en-US" sz="1800" b="1" i="1" dirty="0"/>
              <a:t>Spirit Airlines.</a:t>
            </a:r>
          </a:p>
          <a:p>
            <a:r>
              <a:rPr lang="en-US" sz="1800" dirty="0"/>
              <a:t> Due to </a:t>
            </a:r>
            <a:r>
              <a:rPr lang="en-US" sz="1800" b="1" dirty="0"/>
              <a:t>Airline Delay- </a:t>
            </a:r>
            <a:r>
              <a:rPr lang="en-US" sz="1800" b="1" i="1" dirty="0"/>
              <a:t>United Airlines.</a:t>
            </a:r>
          </a:p>
          <a:p>
            <a:r>
              <a:rPr lang="en-US" sz="1800" dirty="0"/>
              <a:t>Due to </a:t>
            </a:r>
            <a:r>
              <a:rPr lang="en-US" sz="1800" b="1" dirty="0"/>
              <a:t>Aircraft Delay- </a:t>
            </a:r>
            <a:r>
              <a:rPr lang="en-US" sz="1800" b="1" i="1" dirty="0"/>
              <a:t>Frontier Airlines.</a:t>
            </a:r>
          </a:p>
          <a:p>
            <a:r>
              <a:rPr lang="en-US" sz="1800" dirty="0"/>
              <a:t>Due to </a:t>
            </a:r>
            <a:r>
              <a:rPr lang="en-US" sz="1800" b="1" dirty="0"/>
              <a:t>Weather Delay- </a:t>
            </a:r>
            <a:r>
              <a:rPr lang="en-US" sz="1800" b="1" i="1" dirty="0"/>
              <a:t>Delta Airlines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2171-D849-6ACE-D71D-D94A9A3B8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33265" r="16466" b="33883"/>
          <a:stretch>
            <a:fillRect/>
          </a:stretch>
        </p:blipFill>
        <p:spPr>
          <a:xfrm>
            <a:off x="3553905" y="103694"/>
            <a:ext cx="7041823" cy="2253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93387-92DC-3342-E23E-F8CC67A7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24880" r="8992" b="14502"/>
          <a:stretch>
            <a:fillRect/>
          </a:stretch>
        </p:blipFill>
        <p:spPr>
          <a:xfrm>
            <a:off x="974103" y="2700780"/>
            <a:ext cx="7786540" cy="41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D6F9-1895-6865-DEA2-659555C4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145" y="4485182"/>
            <a:ext cx="3126773" cy="952003"/>
          </a:xfrm>
        </p:spPr>
        <p:txBody>
          <a:bodyPr/>
          <a:lstStyle/>
          <a:p>
            <a:r>
              <a:rPr lang="en-US" sz="3200" dirty="0"/>
              <a:t>Insight 7 </a:t>
            </a:r>
            <a:br>
              <a:rPr lang="en-US" sz="3200" dirty="0"/>
            </a:br>
            <a:r>
              <a:rPr lang="en-US" sz="3200" dirty="0"/>
              <a:t>Delay by Month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48BAC7-C1AF-3DB9-F596-E38860F5924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35519" r="17661" b="32710"/>
          <a:stretch>
            <a:fillRect/>
          </a:stretch>
        </p:blipFill>
        <p:spPr>
          <a:xfrm>
            <a:off x="5696932" y="0"/>
            <a:ext cx="6495068" cy="240383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0BA24-17AC-FD8D-93A7-B7E669E1AB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216815"/>
            <a:ext cx="5618375" cy="28846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According to this we can see that </a:t>
            </a:r>
            <a:r>
              <a:rPr lang="en-US" sz="1800" b="1" dirty="0"/>
              <a:t>June </a:t>
            </a:r>
            <a:r>
              <a:rPr lang="en-US" sz="1800" dirty="0"/>
              <a:t>has highest delay in almost all delay types and </a:t>
            </a:r>
            <a:r>
              <a:rPr lang="en-US" sz="1800" b="1" dirty="0"/>
              <a:t>September, October </a:t>
            </a:r>
            <a:r>
              <a:rPr lang="en-US" sz="1800" dirty="0"/>
              <a:t>has least delay.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We can say that most people prefer not to travel in summers.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0520C-51AE-129A-B461-E052D30C6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7" t="27904" r="4181" b="18626"/>
          <a:stretch>
            <a:fillRect/>
          </a:stretch>
        </p:blipFill>
        <p:spPr>
          <a:xfrm>
            <a:off x="0" y="3190974"/>
            <a:ext cx="8342722" cy="36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8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C6EB-62F4-B47D-7DB6-7B04ACED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2563619" cy="1680205"/>
          </a:xfrm>
        </p:spPr>
        <p:txBody>
          <a:bodyPr/>
          <a:lstStyle/>
          <a:p>
            <a:r>
              <a:rPr lang="en-US" sz="3200" dirty="0"/>
              <a:t>Insight 8 </a:t>
            </a:r>
            <a:br>
              <a:rPr lang="en-US" sz="3200" dirty="0"/>
            </a:br>
            <a:r>
              <a:rPr lang="en-US" sz="3200" dirty="0"/>
              <a:t>Delay Analysis by Airline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96210-C5B9-8679-4339-36E675824F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2548" y="2121378"/>
            <a:ext cx="2327242" cy="4095600"/>
          </a:xfrm>
        </p:spPr>
        <p:txBody>
          <a:bodyPr>
            <a:normAutofit/>
          </a:bodyPr>
          <a:lstStyle/>
          <a:p>
            <a:r>
              <a:rPr lang="en-US" sz="1900" dirty="0"/>
              <a:t>By looking at this we can say that </a:t>
            </a:r>
            <a:r>
              <a:rPr lang="en-US" sz="1900" b="1" dirty="0"/>
              <a:t>Spirit and Frontier Airline </a:t>
            </a:r>
            <a:r>
              <a:rPr lang="en-US" sz="1900" dirty="0"/>
              <a:t>has the most delays.</a:t>
            </a:r>
          </a:p>
          <a:p>
            <a:r>
              <a:rPr lang="en-US" sz="1900" dirty="0"/>
              <a:t> </a:t>
            </a:r>
            <a:r>
              <a:rPr lang="en-US" sz="1900" b="1" dirty="0"/>
              <a:t>Hawaiian Airlines and Alaska Airlines </a:t>
            </a:r>
            <a:r>
              <a:rPr lang="en-US" sz="1900" dirty="0"/>
              <a:t>are best performing airlines in terms of delays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2DC56-DBB9-FF47-A8A2-72FC5D846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0" t="38625" r="19817" b="24811"/>
          <a:stretch>
            <a:fillRect/>
          </a:stretch>
        </p:blipFill>
        <p:spPr>
          <a:xfrm>
            <a:off x="5583810" y="0"/>
            <a:ext cx="6608190" cy="2507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CB6CF-C018-7A67-6B6E-3F21A344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t="32852" b="15327"/>
          <a:stretch>
            <a:fillRect/>
          </a:stretch>
        </p:blipFill>
        <p:spPr>
          <a:xfrm>
            <a:off x="3271101" y="3228680"/>
            <a:ext cx="8920899" cy="35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38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en-US" dirty="0"/>
              <a:t>Himanshu</a:t>
            </a:r>
          </a:p>
          <a:p>
            <a:r>
              <a:rPr lang="en-US" dirty="0"/>
              <a:t>Domain- Data Analyst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hiimanshuu0406@gmail.com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Visual aids</a:t>
            </a:r>
            <a:br>
              <a:rPr lang="en-US" dirty="0"/>
            </a:br>
            <a:r>
              <a:rPr lang="en-US" dirty="0"/>
              <a:t>(Dashboards)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1"/>
            <a:ext cx="11692570" cy="471340"/>
          </a:xfrm>
        </p:spPr>
        <p:txBody>
          <a:bodyPr/>
          <a:lstStyle/>
          <a:p>
            <a:pPr algn="ctr"/>
            <a:r>
              <a:rPr lang="en-US" sz="3600" dirty="0"/>
              <a:t>Dashboard 1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BEF76C7-A456-8346-08A0-C2F1769FB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EE4A4-8347-6233-B076-EB2BDF42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15"/>
          <a:stretch>
            <a:fillRect/>
          </a:stretch>
        </p:blipFill>
        <p:spPr>
          <a:xfrm>
            <a:off x="0" y="386499"/>
            <a:ext cx="12191999" cy="64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C0890-80F1-B79B-B6D5-9B3E9429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43" y="0"/>
            <a:ext cx="11560595" cy="535455"/>
          </a:xfrm>
        </p:spPr>
        <p:txBody>
          <a:bodyPr/>
          <a:lstStyle/>
          <a:p>
            <a:pPr algn="ctr"/>
            <a:r>
              <a:rPr lang="en-US" sz="3600" dirty="0"/>
              <a:t>Dashboard</a:t>
            </a:r>
            <a:r>
              <a:rPr lang="en-US" sz="4400" dirty="0"/>
              <a:t> </a:t>
            </a:r>
            <a:r>
              <a:rPr lang="en-US" sz="3600" dirty="0"/>
              <a:t>2</a:t>
            </a:r>
            <a:endParaRPr lang="en-US" sz="44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92081B-0AEB-0E52-ADB9-2F80E84F0C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CBF191-AC72-8CFD-BEBF-4862F8D49E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35"/>
          <a:stretch>
            <a:fillRect/>
          </a:stretch>
        </p:blipFill>
        <p:spPr>
          <a:xfrm>
            <a:off x="1" y="443061"/>
            <a:ext cx="12191998" cy="64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8B91-7EF8-EE7C-A0F5-CE962FD8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7990"/>
            <a:ext cx="9778365" cy="476015"/>
          </a:xfrm>
        </p:spPr>
        <p:txBody>
          <a:bodyPr/>
          <a:lstStyle/>
          <a:p>
            <a:r>
              <a:rPr lang="en-US" sz="3600" dirty="0"/>
              <a:t>Chart 1- Flight Volume by Airline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1DD094-83D2-265C-1270-A49430A78CD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4005"/>
            <a:ext cx="8597246" cy="550571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DDB16-5EB8-F2F1-F36B-06B11F7F946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09468" y="2799073"/>
            <a:ext cx="4490827" cy="359747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Most flights are of Southwest Airlines Co. i.e. 1,621,855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Least frights are of Vergin America i.e. 61,903 </a:t>
            </a:r>
          </a:p>
        </p:txBody>
      </p:sp>
    </p:spTree>
    <p:extLst>
      <p:ext uri="{BB962C8B-B14F-4D97-AF65-F5344CB8AC3E}">
        <p14:creationId xmlns:p14="http://schemas.microsoft.com/office/powerpoint/2010/main" val="326338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D4B4-C63A-9CE4-1C37-88A03EAD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778365" cy="485442"/>
          </a:xfrm>
        </p:spPr>
        <p:txBody>
          <a:bodyPr/>
          <a:lstStyle/>
          <a:p>
            <a:r>
              <a:rPr lang="en-US" sz="3600" dirty="0"/>
              <a:t>Chart 2- Monthly Flight Trend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C54D3A-B502-6DD8-B6D3-6204195C7A4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3" y="685274"/>
            <a:ext cx="8889641" cy="58466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CB541-FA51-6DF3-29D9-CE28462361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41016" y="3134311"/>
            <a:ext cx="4490827" cy="359747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highest trend goes in the 7</a:t>
            </a:r>
            <a:r>
              <a:rPr lang="en-US" baseline="30000" dirty="0"/>
              <a:t>th</a:t>
            </a:r>
            <a:r>
              <a:rPr lang="en-US" dirty="0"/>
              <a:t> month which is July with 520,718 number of flights.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the lowest is in 2nd month which is February with 429,191.</a:t>
            </a:r>
          </a:p>
        </p:txBody>
      </p:sp>
    </p:spTree>
    <p:extLst>
      <p:ext uri="{BB962C8B-B14F-4D97-AF65-F5344CB8AC3E}">
        <p14:creationId xmlns:p14="http://schemas.microsoft.com/office/powerpoint/2010/main" val="331366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DA56-5415-4C89-182B-A90FD54A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778365" cy="589137"/>
          </a:xfrm>
        </p:spPr>
        <p:txBody>
          <a:bodyPr/>
          <a:lstStyle/>
          <a:p>
            <a:r>
              <a:rPr lang="en-US" sz="3600" dirty="0"/>
              <a:t>Chart 3- Top 10 Origin Airport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8F5A76-6F7F-CFB3-2F24-E4DD8B424C9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 b="4221"/>
          <a:stretch>
            <a:fillRect/>
          </a:stretch>
        </p:blipFill>
        <p:spPr>
          <a:xfrm>
            <a:off x="593724" y="791852"/>
            <a:ext cx="9177253" cy="583519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4D23D-DBA0-B0CD-4D3C-B7FA056DBA9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77064" y="2883915"/>
            <a:ext cx="4490827" cy="35974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are the Top 10 Airports of Origin with Hartsfield-Jackson Atlanta International Airport on top with 346,836 flights.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Followed by Chicago O'Hare International Airport with 285,884 flights and so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6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2350-7120-8CE9-A8DB-36A703AC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70282"/>
            <a:ext cx="9778365" cy="513723"/>
          </a:xfrm>
        </p:spPr>
        <p:txBody>
          <a:bodyPr/>
          <a:lstStyle/>
          <a:p>
            <a:r>
              <a:rPr lang="en-US" sz="3600" dirty="0"/>
              <a:t>Chart 4- Top 10 Destination Airport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7D044F-E4C8-0279-304B-A463B0884E6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9" b="4482"/>
          <a:stretch>
            <a:fillRect/>
          </a:stretch>
        </p:blipFill>
        <p:spPr>
          <a:xfrm>
            <a:off x="414779" y="960108"/>
            <a:ext cx="9347514" cy="566693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B8938-FDED-9B93-F4B6-A435E751E5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06814" y="2827354"/>
            <a:ext cx="4490827" cy="35974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are the Top 10 Airports of Destination with Hartsfield-Jackson Atlanta International Airport on top with 346,904 flights.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Followed by Chicago O'Hare International Airport with 285,906 flights and so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313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0FE134-9032-4C7F-BC57-C7DE3F83336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6D24F1A-6251-4B9A-A918-7D6F3A8F7E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A8ECD1-788F-484B-9043-D957FCFDF1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778</Words>
  <Application>Microsoft Office PowerPoint</Application>
  <PresentationFormat>Widescreen</PresentationFormat>
  <Paragraphs>89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Franklin Gothic Book</vt:lpstr>
      <vt:lpstr>Franklin Gothic Demi</vt:lpstr>
      <vt:lpstr>Custom</vt:lpstr>
      <vt:lpstr>U.S. Airline Performance &amp; Delay Analysis </vt:lpstr>
      <vt:lpstr>Objectives</vt:lpstr>
      <vt:lpstr>Visual aids (Dashboards)</vt:lpstr>
      <vt:lpstr>Dashboard 1</vt:lpstr>
      <vt:lpstr>Dashboard 2</vt:lpstr>
      <vt:lpstr>Chart 1- Flight Volume by Airline</vt:lpstr>
      <vt:lpstr>Chart 2- Monthly Flight Trend</vt:lpstr>
      <vt:lpstr>Chart 3- Top 10 Origin Airport</vt:lpstr>
      <vt:lpstr>Chart 4- Top 10 Destination Airport</vt:lpstr>
      <vt:lpstr>Chart 5- Delay Comparison by Airline </vt:lpstr>
      <vt:lpstr>Chart 6- Top 10 Airlines with the Highest Total Delay</vt:lpstr>
      <vt:lpstr>Chart 7- Monthly Delay Trend by Type </vt:lpstr>
      <vt:lpstr>Chart 8- Total Cancellations by Airline &amp; Reason</vt:lpstr>
      <vt:lpstr>Chart 9- % of Flights Cancelled by Airline</vt:lpstr>
      <vt:lpstr>SQL Insights</vt:lpstr>
      <vt:lpstr>Insight 2 Airline Performance Summary</vt:lpstr>
      <vt:lpstr>Insight 3 Airport Performance Analysis</vt:lpstr>
      <vt:lpstr>PowerPoint Presentation</vt:lpstr>
      <vt:lpstr>Insight 4 Total Sum of Each Delay Type</vt:lpstr>
      <vt:lpstr>Insight 5  Average Delay per Flight for Each Reason</vt:lpstr>
      <vt:lpstr>Insight 6  Delay Reasons by Airline</vt:lpstr>
      <vt:lpstr>Insight 7  Delay by Month</vt:lpstr>
      <vt:lpstr>Insight 8  Delay Analysis by Airline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2023-12-20T08:12:12Z</dcterms:created>
  <dcterms:modified xsi:type="dcterms:W3CDTF">2025-07-31T15:16:22Z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